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8"/>
  </p:notesMasterIdLst>
  <p:sldIdLst>
    <p:sldId id="256" r:id="rId2"/>
    <p:sldId id="257" r:id="rId3"/>
    <p:sldId id="259" r:id="rId4"/>
    <p:sldId id="258" r:id="rId5"/>
    <p:sldId id="261" r:id="rId6"/>
    <p:sldId id="268" r:id="rId7"/>
    <p:sldId id="263" r:id="rId8"/>
    <p:sldId id="270" r:id="rId9"/>
    <p:sldId id="264" r:id="rId10"/>
    <p:sldId id="265" r:id="rId11"/>
    <p:sldId id="274" r:id="rId12"/>
    <p:sldId id="266" r:id="rId13"/>
    <p:sldId id="271" r:id="rId14"/>
    <p:sldId id="272" r:id="rId15"/>
    <p:sldId id="267" r:id="rId16"/>
    <p:sldId id="273"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7" autoAdjust="0"/>
    <p:restoredTop sz="93240" autoAdjust="0"/>
  </p:normalViewPr>
  <p:slideViewPr>
    <p:cSldViewPr snapToGrid="0">
      <p:cViewPr varScale="1">
        <p:scale>
          <a:sx n="58" d="100"/>
          <a:sy n="58" d="100"/>
        </p:scale>
        <p:origin x="984"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gif>
</file>

<file path=ppt/media/image8.gif>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AB2841-F55A-4185-9798-55C5FD4AC0B8}" type="datetimeFigureOut">
              <a:rPr lang="en-US" smtClean="0"/>
              <a:t>11/10/2015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F731F4-F61F-4657-A9C1-BEF6840C7FCB}" type="slidenum">
              <a:rPr lang="en-US" smtClean="0"/>
              <a:t>‹#›</a:t>
            </a:fld>
            <a:endParaRPr lang="en-US"/>
          </a:p>
        </p:txBody>
      </p:sp>
    </p:spTree>
    <p:extLst>
      <p:ext uri="{BB962C8B-B14F-4D97-AF65-F5344CB8AC3E}">
        <p14:creationId xmlns:p14="http://schemas.microsoft.com/office/powerpoint/2010/main" val="2308669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EF731F4-F61F-4657-A9C1-BEF6840C7FCB}" type="slidenum">
              <a:rPr lang="en-US" smtClean="0"/>
              <a:t>3</a:t>
            </a:fld>
            <a:endParaRPr lang="en-US"/>
          </a:p>
        </p:txBody>
      </p:sp>
    </p:spTree>
    <p:extLst>
      <p:ext uri="{BB962C8B-B14F-4D97-AF65-F5344CB8AC3E}">
        <p14:creationId xmlns:p14="http://schemas.microsoft.com/office/powerpoint/2010/main" val="3255561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EF731F4-F61F-4657-A9C1-BEF6840C7FCB}" type="slidenum">
              <a:rPr lang="en-US" smtClean="0"/>
              <a:t>4</a:t>
            </a:fld>
            <a:endParaRPr lang="en-US"/>
          </a:p>
        </p:txBody>
      </p:sp>
    </p:spTree>
    <p:extLst>
      <p:ext uri="{BB962C8B-B14F-4D97-AF65-F5344CB8AC3E}">
        <p14:creationId xmlns:p14="http://schemas.microsoft.com/office/powerpoint/2010/main" val="12869750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11/10/2015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11/10/2015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11/10/2015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11/10/2015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11/10/2015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11/10/2015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11/10/2015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11/10/2015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11/10/2015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11/10/2015</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image" Target="../media/image8.gif"/></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7.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Hybrid Encryption for Cloud Database Security</a:t>
            </a:r>
            <a:endParaRPr lang="en-US" dirty="0"/>
          </a:p>
        </p:txBody>
      </p:sp>
      <p:sp>
        <p:nvSpPr>
          <p:cNvPr id="3" name="Subtitle 2"/>
          <p:cNvSpPr>
            <a:spLocks noGrp="1"/>
          </p:cNvSpPr>
          <p:nvPr>
            <p:ph type="subTitle" idx="1"/>
          </p:nvPr>
        </p:nvSpPr>
        <p:spPr/>
        <p:txBody>
          <a:bodyPr>
            <a:normAutofit/>
          </a:bodyPr>
          <a:lstStyle/>
          <a:p>
            <a:r>
              <a:rPr lang="en-US" dirty="0" smtClean="0"/>
              <a:t>ITMS528 – Database Security</a:t>
            </a:r>
          </a:p>
          <a:p>
            <a:endParaRPr lang="en-US" dirty="0"/>
          </a:p>
          <a:p>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3525464739"/>
      </p:ext>
    </p:extLst>
  </p:cSld>
  <p:clrMapOvr>
    <a:masterClrMapping/>
  </p:clrMapOvr>
  <mc:AlternateContent xmlns:mc="http://schemas.openxmlformats.org/markup-compatibility/2006">
    <mc:Choice xmlns:p14="http://schemas.microsoft.com/office/powerpoint/2010/main" Requires="p14">
      <p:transition spd="slow" p14:dur="2000" advTm="9123"/>
    </mc:Choice>
    <mc:Fallback>
      <p:transition spd="slow" advTm="9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Hybrid Encryption Mechanisms (Contd.)</a:t>
            </a:r>
            <a:endParaRPr lang="en-US" dirty="0"/>
          </a:p>
        </p:txBody>
      </p:sp>
      <p:sp>
        <p:nvSpPr>
          <p:cNvPr id="3" name="Content Placeholder 2"/>
          <p:cNvSpPr>
            <a:spLocks noGrp="1"/>
          </p:cNvSpPr>
          <p:nvPr>
            <p:ph idx="1"/>
          </p:nvPr>
        </p:nvSpPr>
        <p:spPr>
          <a:xfrm>
            <a:off x="2366791" y="2183027"/>
            <a:ext cx="8031420" cy="3777622"/>
          </a:xfrm>
        </p:spPr>
        <p:txBody>
          <a:bodyPr>
            <a:normAutofit/>
          </a:bodyPr>
          <a:lstStyle/>
          <a:p>
            <a:pPr>
              <a:lnSpc>
                <a:spcPct val="200000"/>
              </a:lnSpc>
            </a:pPr>
            <a:r>
              <a:rPr lang="en-US" dirty="0"/>
              <a:t>SRNN is a public key cryptographic algorithm </a:t>
            </a:r>
            <a:r>
              <a:rPr lang="en-US" dirty="0" smtClean="0"/>
              <a:t>that uses </a:t>
            </a:r>
            <a:r>
              <a:rPr lang="en-US" dirty="0"/>
              <a:t>two prime numbers along with two short-range natural numbers in the pair of </a:t>
            </a:r>
            <a:r>
              <a:rPr lang="en-US" dirty="0" smtClean="0"/>
              <a:t>keys. SRNN is used for secure communication between users and cloud servers.   </a:t>
            </a:r>
            <a:endParaRPr lang="en-US" dirty="0"/>
          </a:p>
          <a:p>
            <a:pPr marL="0" indent="0">
              <a:buNone/>
            </a:pP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4095563512"/>
      </p:ext>
    </p:extLst>
  </p:cSld>
  <p:clrMapOvr>
    <a:masterClrMapping/>
  </p:clrMapOvr>
  <mc:AlternateContent xmlns:mc="http://schemas.openxmlformats.org/markup-compatibility/2006">
    <mc:Choice xmlns:p14="http://schemas.microsoft.com/office/powerpoint/2010/main" Requires="p14">
      <p:transition spd="slow" p14:dur="2000" advTm="34222"/>
    </mc:Choice>
    <mc:Fallback>
      <p:transition spd="slow" advTm="342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Hybrid Encryption Phases</a:t>
            </a:r>
            <a:endParaRPr lang="en-US" dirty="0"/>
          </a:p>
        </p:txBody>
      </p:sp>
      <p:sp>
        <p:nvSpPr>
          <p:cNvPr id="3" name="Content Placeholder 2"/>
          <p:cNvSpPr>
            <a:spLocks noGrp="1"/>
          </p:cNvSpPr>
          <p:nvPr>
            <p:ph idx="1"/>
          </p:nvPr>
        </p:nvSpPr>
        <p:spPr>
          <a:xfrm>
            <a:off x="2048015" y="1562689"/>
            <a:ext cx="9066299" cy="935582"/>
          </a:xfrm>
        </p:spPr>
        <p:txBody>
          <a:bodyPr>
            <a:normAutofit/>
          </a:bodyPr>
          <a:lstStyle/>
          <a:p>
            <a:pPr marL="0" indent="0">
              <a:buNone/>
            </a:pPr>
            <a:r>
              <a:rPr lang="en-US" dirty="0" smtClean="0"/>
              <a:t>A combination of symmetric and asymmetric algorithm leads to hybrid encryption methodology.  Two or more encryption and decryption methods are involved in this process along with a strong Cloud Key Management System.  </a:t>
            </a:r>
            <a:endParaRPr lang="en-US" dirty="0"/>
          </a:p>
        </p:txBody>
      </p:sp>
      <p:pic>
        <p:nvPicPr>
          <p:cNvPr id="4" name="Picture 3"/>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018744" y="2933699"/>
            <a:ext cx="6030503" cy="2511879"/>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4109672424"/>
      </p:ext>
    </p:extLst>
  </p:cSld>
  <p:clrMapOvr>
    <a:masterClrMapping/>
  </p:clrMapOvr>
  <mc:AlternateContent xmlns:mc="http://schemas.openxmlformats.org/markup-compatibility/2006">
    <mc:Choice xmlns:p14="http://schemas.microsoft.com/office/powerpoint/2010/main" Requires="p14">
      <p:transition spd="slow" p14:dur="2000" advTm="44273"/>
    </mc:Choice>
    <mc:Fallback>
      <p:transition spd="slow" advTm="442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Hybrid Encryption Phases</a:t>
            </a:r>
            <a:endParaRPr lang="en-US" dirty="0"/>
          </a:p>
        </p:txBody>
      </p:sp>
      <p:sp>
        <p:nvSpPr>
          <p:cNvPr id="3" name="Content Placeholder 2"/>
          <p:cNvSpPr>
            <a:spLocks noGrp="1"/>
          </p:cNvSpPr>
          <p:nvPr>
            <p:ph idx="1"/>
          </p:nvPr>
        </p:nvSpPr>
        <p:spPr>
          <a:xfrm>
            <a:off x="2020800" y="2047103"/>
            <a:ext cx="9372129" cy="3777622"/>
          </a:xfrm>
        </p:spPr>
        <p:txBody>
          <a:bodyPr/>
          <a:lstStyle/>
          <a:p>
            <a:pPr marL="0" indent="0">
              <a:buNone/>
            </a:pPr>
            <a:r>
              <a:rPr lang="en-US" dirty="0" smtClean="0"/>
              <a:t>Two types of hybrid encryption phases: </a:t>
            </a:r>
          </a:p>
          <a:p>
            <a:r>
              <a:rPr lang="en-US" dirty="0" smtClean="0"/>
              <a:t>Encryption phase</a:t>
            </a:r>
          </a:p>
          <a:p>
            <a:r>
              <a:rPr lang="en-US" dirty="0" smtClean="0"/>
              <a:t>Decryption phase</a:t>
            </a:r>
          </a:p>
          <a:p>
            <a:pPr marL="0" indent="0">
              <a:buNone/>
            </a:pPr>
            <a:r>
              <a:rPr lang="en-US" dirty="0" smtClean="0"/>
              <a:t>These encryption phases provides database file security within a cloud system.  </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410602241"/>
      </p:ext>
    </p:extLst>
  </p:cSld>
  <p:clrMapOvr>
    <a:masterClrMapping/>
  </p:clrMapOvr>
  <mc:AlternateContent xmlns:mc="http://schemas.openxmlformats.org/markup-compatibility/2006">
    <mc:Choice xmlns:p14="http://schemas.microsoft.com/office/powerpoint/2010/main" Requires="p14">
      <p:transition spd="slow" p14:dur="2000" advTm="18412"/>
    </mc:Choice>
    <mc:Fallback>
      <p:transition spd="slow" advTm="184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52364" y="470486"/>
            <a:ext cx="8911687" cy="1280890"/>
          </a:xfrm>
        </p:spPr>
        <p:txBody>
          <a:bodyPr/>
          <a:lstStyle/>
          <a:p>
            <a:r>
              <a:rPr lang="en-US" dirty="0" smtClean="0"/>
              <a:t>Hybrid Encryption Phases (Contd.)</a:t>
            </a:r>
            <a:endParaRPr lang="en-US" dirty="0"/>
          </a:p>
        </p:txBody>
      </p:sp>
      <p:sp>
        <p:nvSpPr>
          <p:cNvPr id="3" name="Content Placeholder 2"/>
          <p:cNvSpPr>
            <a:spLocks noGrp="1"/>
          </p:cNvSpPr>
          <p:nvPr>
            <p:ph idx="1"/>
          </p:nvPr>
        </p:nvSpPr>
        <p:spPr>
          <a:xfrm>
            <a:off x="1928271" y="1317760"/>
            <a:ext cx="2289943" cy="565469"/>
          </a:xfrm>
        </p:spPr>
        <p:txBody>
          <a:bodyPr/>
          <a:lstStyle/>
          <a:p>
            <a:pPr marL="0" indent="0">
              <a:buNone/>
            </a:pPr>
            <a:r>
              <a:rPr lang="en-US" dirty="0" smtClean="0"/>
              <a:t>Encryption phase</a:t>
            </a:r>
          </a:p>
          <a:p>
            <a:pPr marL="0" indent="0">
              <a:buNone/>
            </a:pPr>
            <a:endParaRPr lang="en-US" dirty="0" smtClean="0"/>
          </a:p>
        </p:txBody>
      </p:sp>
      <p:pic>
        <p:nvPicPr>
          <p:cNvPr id="4" name="Picture 3"/>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240919" y="1731418"/>
            <a:ext cx="6371902" cy="3938675"/>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2824533811"/>
      </p:ext>
    </p:extLst>
  </p:cSld>
  <p:clrMapOvr>
    <a:masterClrMapping/>
  </p:clrMapOvr>
  <mc:AlternateContent xmlns:mc="http://schemas.openxmlformats.org/markup-compatibility/2006">
    <mc:Choice xmlns:p14="http://schemas.microsoft.com/office/powerpoint/2010/main" Requires="p14">
      <p:transition spd="slow" p14:dur="2000" advTm="56342"/>
    </mc:Choice>
    <mc:Fallback>
      <p:transition spd="slow" advTm="563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2568" y="324752"/>
            <a:ext cx="8911687" cy="1280890"/>
          </a:xfrm>
        </p:spPr>
        <p:txBody>
          <a:bodyPr/>
          <a:lstStyle/>
          <a:p>
            <a:r>
              <a:rPr lang="en-US" dirty="0" smtClean="0"/>
              <a:t>Hybrid Encryption </a:t>
            </a:r>
            <a:r>
              <a:rPr lang="en-US" dirty="0"/>
              <a:t>Phases (Contd.)</a:t>
            </a:r>
          </a:p>
        </p:txBody>
      </p:sp>
      <p:sp>
        <p:nvSpPr>
          <p:cNvPr id="3" name="Content Placeholder 2"/>
          <p:cNvSpPr>
            <a:spLocks noGrp="1"/>
          </p:cNvSpPr>
          <p:nvPr>
            <p:ph idx="1"/>
          </p:nvPr>
        </p:nvSpPr>
        <p:spPr>
          <a:xfrm>
            <a:off x="2048014" y="1334089"/>
            <a:ext cx="9372129" cy="3777622"/>
          </a:xfrm>
        </p:spPr>
        <p:txBody>
          <a:bodyPr/>
          <a:lstStyle/>
          <a:p>
            <a:pPr marL="0" indent="0">
              <a:buNone/>
            </a:pPr>
            <a:r>
              <a:rPr lang="en-US" dirty="0" smtClean="0"/>
              <a:t>Decryption phase</a:t>
            </a:r>
          </a:p>
          <a:p>
            <a:pPr marL="0" indent="0">
              <a:buNone/>
            </a:pPr>
            <a:r>
              <a:rPr lang="en-US" dirty="0" smtClean="0"/>
              <a:t>  </a:t>
            </a:r>
            <a:endParaRPr lang="en-US" dirty="0"/>
          </a:p>
        </p:txBody>
      </p:sp>
      <p:pic>
        <p:nvPicPr>
          <p:cNvPr id="4" name="Picture 3"/>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337159" y="1738226"/>
            <a:ext cx="8361910" cy="3828344"/>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3345128658"/>
      </p:ext>
    </p:extLst>
  </p:cSld>
  <p:clrMapOvr>
    <a:masterClrMapping/>
  </p:clrMapOvr>
  <mc:AlternateContent xmlns:mc="http://schemas.openxmlformats.org/markup-compatibility/2006">
    <mc:Choice xmlns:p14="http://schemas.microsoft.com/office/powerpoint/2010/main" Requires="p14">
      <p:transition spd="slow" p14:dur="2000" advTm="29704"/>
    </mc:Choice>
    <mc:Fallback>
      <p:transition spd="slow" advTm="297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2682" y="609253"/>
            <a:ext cx="8911687" cy="1280890"/>
          </a:xfrm>
        </p:spPr>
        <p:txBody>
          <a:bodyPr/>
          <a:lstStyle/>
          <a:p>
            <a:r>
              <a:rPr lang="en-US" dirty="0" smtClean="0"/>
              <a:t>Future Enhancements</a:t>
            </a:r>
            <a:endParaRPr lang="en-US" dirty="0"/>
          </a:p>
        </p:txBody>
      </p:sp>
      <p:sp>
        <p:nvSpPr>
          <p:cNvPr id="3" name="Content Placeholder 2"/>
          <p:cNvSpPr>
            <a:spLocks noGrp="1"/>
          </p:cNvSpPr>
          <p:nvPr>
            <p:ph idx="1"/>
          </p:nvPr>
        </p:nvSpPr>
        <p:spPr>
          <a:xfrm>
            <a:off x="2344283" y="1431471"/>
            <a:ext cx="8915400" cy="3777622"/>
          </a:xfrm>
        </p:spPr>
        <p:txBody>
          <a:bodyPr/>
          <a:lstStyle/>
          <a:p>
            <a:r>
              <a:rPr lang="en-US" dirty="0"/>
              <a:t>When the size of the data increases, the amount of computation time also increases. </a:t>
            </a:r>
            <a:endParaRPr lang="en-US" dirty="0" smtClean="0"/>
          </a:p>
          <a:p>
            <a:r>
              <a:rPr lang="en-US" dirty="0" smtClean="0"/>
              <a:t>One can decrease the </a:t>
            </a:r>
            <a:r>
              <a:rPr lang="en-US" dirty="0"/>
              <a:t>computation time of the large amounts of data by </a:t>
            </a:r>
            <a:r>
              <a:rPr lang="en-US" dirty="0" smtClean="0"/>
              <a:t>using a method where the decryption </a:t>
            </a:r>
            <a:r>
              <a:rPr lang="en-US" dirty="0"/>
              <a:t>process is carried out using the .NET </a:t>
            </a:r>
            <a:r>
              <a:rPr lang="en-US" dirty="0" smtClean="0"/>
              <a:t>framework. </a:t>
            </a:r>
          </a:p>
          <a:p>
            <a:r>
              <a:rPr lang="en-US" dirty="0" smtClean="0"/>
              <a:t>In this method, the </a:t>
            </a:r>
            <a:r>
              <a:rPr lang="en-US" dirty="0"/>
              <a:t>private key tends to corrupt occasionally. One can resolve this error by creating a customized encoding methods built in .NET framework</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2951235406"/>
      </p:ext>
    </p:extLst>
  </p:cSld>
  <p:clrMapOvr>
    <a:masterClrMapping/>
  </p:clrMapOvr>
  <mc:AlternateContent xmlns:mc="http://schemas.openxmlformats.org/markup-compatibility/2006">
    <mc:Choice xmlns:p14="http://schemas.microsoft.com/office/powerpoint/2010/main" Requires="p14">
      <p:transition spd="slow" p14:dur="2000" advTm="67189"/>
    </mc:Choice>
    <mc:Fallback>
      <p:transition spd="slow" advTm="671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19903" y="2809719"/>
            <a:ext cx="8911687" cy="1280890"/>
          </a:xfrm>
        </p:spPr>
        <p:txBody>
          <a:bodyPr>
            <a:normAutofit/>
          </a:bodyPr>
          <a:lstStyle/>
          <a:p>
            <a:r>
              <a:rPr lang="en-US" sz="4800" b="1" dirty="0" smtClean="0"/>
              <a:t>Thank You!</a:t>
            </a:r>
            <a:endParaRPr lang="en-US" sz="4800" b="1"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1795900337"/>
      </p:ext>
    </p:extLst>
  </p:cSld>
  <p:clrMapOvr>
    <a:masterClrMapping/>
  </p:clrMapOvr>
  <mc:AlternateContent xmlns:mc="http://schemas.openxmlformats.org/markup-compatibility/2006">
    <mc:Choice xmlns:p14="http://schemas.microsoft.com/office/powerpoint/2010/main" Requires="p14">
      <p:transition spd="slow" p14:dur="2000" advTm="1820"/>
    </mc:Choice>
    <mc:Fallback>
      <p:transition spd="slow" advTm="18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45745" y="547566"/>
            <a:ext cx="8713507" cy="574495"/>
          </a:xfrm>
        </p:spPr>
        <p:txBody>
          <a:bodyPr>
            <a:normAutofit fontScale="90000"/>
          </a:bodyPr>
          <a:lstStyle/>
          <a:p>
            <a:r>
              <a:rPr lang="en-US" dirty="0" smtClean="0"/>
              <a:t>Database Security</a:t>
            </a:r>
            <a:endParaRPr lang="en-US" dirty="0"/>
          </a:p>
        </p:txBody>
      </p:sp>
      <p:pic>
        <p:nvPicPr>
          <p:cNvPr id="6" name="Content Placeholder 5"/>
          <p:cNvPicPr>
            <a:picLocks noGrp="1" noChangeAspect="1"/>
          </p:cNvPicPr>
          <p:nvPr>
            <p:ph idx="1"/>
          </p:nvPr>
        </p:nvPicPr>
        <p:blipFill>
          <a:blip r:embed="rId4">
            <a:clrChange>
              <a:clrFrom>
                <a:srgbClr val="FFFDF5"/>
              </a:clrFrom>
              <a:clrTo>
                <a:srgbClr val="FFFDF5">
                  <a:alpha val="0"/>
                </a:srgbClr>
              </a:clrTo>
            </a:clrChange>
            <a:extLst>
              <a:ext uri="{28A0092B-C50C-407E-A947-70E740481C1C}">
                <a14:useLocalDpi xmlns:a14="http://schemas.microsoft.com/office/drawing/2010/main" val="0"/>
              </a:ext>
            </a:extLst>
          </a:blip>
          <a:stretch>
            <a:fillRect/>
          </a:stretch>
        </p:blipFill>
        <p:spPr>
          <a:xfrm>
            <a:off x="2117190" y="2018959"/>
            <a:ext cx="7123969" cy="4671314"/>
          </a:xfrm>
        </p:spPr>
      </p:pic>
      <p:sp>
        <p:nvSpPr>
          <p:cNvPr id="7" name="TextBox 6"/>
          <p:cNvSpPr txBox="1"/>
          <p:nvPr/>
        </p:nvSpPr>
        <p:spPr>
          <a:xfrm>
            <a:off x="2156254" y="1421027"/>
            <a:ext cx="8674443" cy="646331"/>
          </a:xfrm>
          <a:prstGeom prst="rect">
            <a:avLst/>
          </a:prstGeom>
          <a:noFill/>
        </p:spPr>
        <p:txBody>
          <a:bodyPr wrap="square" rtlCol="0">
            <a:spAutoFit/>
          </a:bodyPr>
          <a:lstStyle/>
          <a:p>
            <a:r>
              <a:rPr lang="en-US" dirty="0" smtClean="0"/>
              <a:t>As a user of Cloud Databases, these are the Big questions that often keeps you thinking… </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462283670"/>
      </p:ext>
    </p:extLst>
  </p:cSld>
  <p:clrMapOvr>
    <a:masterClrMapping/>
  </p:clrMapOvr>
  <mc:AlternateContent xmlns:mc="http://schemas.openxmlformats.org/markup-compatibility/2006">
    <mc:Choice xmlns:p14="http://schemas.microsoft.com/office/powerpoint/2010/main" Requires="p14">
      <p:transition spd="slow" p14:dur="2000" advTm="74068"/>
    </mc:Choice>
    <mc:Fallback>
      <p:transition spd="slow" advTm="740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93621" y="519078"/>
            <a:ext cx="8911687" cy="1280890"/>
          </a:xfrm>
        </p:spPr>
        <p:txBody>
          <a:bodyPr/>
          <a:lstStyle/>
          <a:p>
            <a:r>
              <a:rPr lang="en-US" dirty="0" smtClean="0"/>
              <a:t>Threats to Cloud Database Security</a:t>
            </a:r>
            <a:endParaRPr lang="en-US" dirty="0"/>
          </a:p>
        </p:txBody>
      </p:sp>
      <p:sp>
        <p:nvSpPr>
          <p:cNvPr id="4" name="TextBox 3"/>
          <p:cNvSpPr txBox="1"/>
          <p:nvPr/>
        </p:nvSpPr>
        <p:spPr>
          <a:xfrm>
            <a:off x="1470889" y="4438703"/>
            <a:ext cx="9758470" cy="2287806"/>
          </a:xfrm>
          <a:prstGeom prst="rect">
            <a:avLst/>
          </a:prstGeom>
          <a:noFill/>
        </p:spPr>
        <p:txBody>
          <a:bodyPr wrap="square" rtlCol="0">
            <a:spAutoFit/>
          </a:bodyPr>
          <a:lstStyle/>
          <a:p>
            <a:pPr marL="342900" indent="-342900">
              <a:spcBef>
                <a:spcPts val="1000"/>
              </a:spcBef>
              <a:buClr>
                <a:schemeClr val="accent1"/>
              </a:buClr>
              <a:buFont typeface="Wingdings 3" charset="2"/>
              <a:buChar char=""/>
            </a:pPr>
            <a:r>
              <a:rPr lang="en-US" dirty="0" smtClean="0"/>
              <a:t>When </a:t>
            </a:r>
            <a:r>
              <a:rPr lang="en-US" dirty="0"/>
              <a:t>enterprise and individuals move their database into the cloud environment, protection of confidential and sensitive information in transit, at rest, and in use becomes critical. The more the data is stored, the more is the concern of the security issue</a:t>
            </a:r>
            <a:endParaRPr lang="en-US" dirty="0">
              <a:solidFill>
                <a:schemeClr val="tx1">
                  <a:lumMod val="75000"/>
                  <a:lumOff val="25000"/>
                </a:schemeClr>
              </a:solidFill>
            </a:endParaRPr>
          </a:p>
          <a:p>
            <a:pPr marL="342900" indent="-342900">
              <a:spcBef>
                <a:spcPts val="1000"/>
              </a:spcBef>
              <a:buClr>
                <a:schemeClr val="accent1"/>
              </a:buClr>
              <a:buFont typeface="Wingdings 3" charset="2"/>
              <a:buChar char=""/>
            </a:pPr>
            <a:r>
              <a:rPr lang="en-US" dirty="0" smtClean="0">
                <a:solidFill>
                  <a:schemeClr val="tx1">
                    <a:lumMod val="75000"/>
                    <a:lumOff val="25000"/>
                  </a:schemeClr>
                </a:solidFill>
              </a:rPr>
              <a:t>Some </a:t>
            </a:r>
            <a:r>
              <a:rPr lang="en-US" dirty="0">
                <a:solidFill>
                  <a:schemeClr val="tx1">
                    <a:lumMod val="75000"/>
                    <a:lumOff val="25000"/>
                  </a:schemeClr>
                </a:solidFill>
              </a:rPr>
              <a:t>of the threats include failures in provider security, attacks by other customers, availability and reliability issues, and legal and regulatory issues.</a:t>
            </a:r>
          </a:p>
          <a:p>
            <a:pPr marL="342900" indent="-342900">
              <a:spcBef>
                <a:spcPts val="1000"/>
              </a:spcBef>
              <a:buClr>
                <a:schemeClr val="accent1"/>
              </a:buClr>
              <a:buFont typeface="Wingdings 3" charset="2"/>
              <a:buChar char=""/>
            </a:pPr>
            <a:r>
              <a:rPr lang="en-US" dirty="0" smtClean="0">
                <a:solidFill>
                  <a:schemeClr val="tx1">
                    <a:lumMod val="75000"/>
                    <a:lumOff val="25000"/>
                  </a:schemeClr>
                </a:solidFill>
              </a:rPr>
              <a:t>Loss </a:t>
            </a:r>
            <a:r>
              <a:rPr lang="en-US" dirty="0">
                <a:solidFill>
                  <a:schemeClr val="tx1">
                    <a:lumMod val="75000"/>
                    <a:lumOff val="25000"/>
                  </a:schemeClr>
                </a:solidFill>
              </a:rPr>
              <a:t>of access control in the public cloud environment.   </a:t>
            </a:r>
          </a:p>
        </p:txBody>
      </p:sp>
      <p:pic>
        <p:nvPicPr>
          <p:cNvPr id="6" name="Picture 5"/>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049245" y="1462130"/>
            <a:ext cx="3647504" cy="2882623"/>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1684965655"/>
      </p:ext>
    </p:extLst>
  </p:cSld>
  <p:clrMapOvr>
    <a:masterClrMapping/>
  </p:clrMapOvr>
  <mc:AlternateContent xmlns:mc="http://schemas.openxmlformats.org/markup-compatibility/2006">
    <mc:Choice xmlns:p14="http://schemas.microsoft.com/office/powerpoint/2010/main" Requires="p14">
      <p:transition spd="slow" p14:dur="2000" advTm="64907"/>
    </mc:Choice>
    <mc:Fallback>
      <p:transition spd="slow" advTm="649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0324" y="411839"/>
            <a:ext cx="9063680" cy="1280890"/>
          </a:xfrm>
        </p:spPr>
        <p:txBody>
          <a:bodyPr/>
          <a:lstStyle/>
          <a:p>
            <a:r>
              <a:rPr lang="en-US" dirty="0" smtClean="0"/>
              <a:t>Delivering Cloud Database as a Service (</a:t>
            </a:r>
            <a:r>
              <a:rPr lang="en-US" dirty="0" err="1" smtClean="0"/>
              <a:t>DBaaS</a:t>
            </a:r>
            <a:r>
              <a:rPr lang="en-US" dirty="0" smtClean="0"/>
              <a:t>)</a:t>
            </a:r>
            <a:endParaRPr lang="en-US" dirty="0"/>
          </a:p>
        </p:txBody>
      </p:sp>
      <p:pic>
        <p:nvPicPr>
          <p:cNvPr id="6" name="Content Placeholder 5"/>
          <p:cNvPicPr>
            <a:picLocks noGrp="1" noChangeAspect="1"/>
          </p:cNvPicPr>
          <p:nvPr>
            <p:ph idx="1"/>
          </p:nvPr>
        </p:nvPicPr>
        <p:blipFill>
          <a:blip r:embed="rId5">
            <a:clrChange>
              <a:clrFrom>
                <a:srgbClr val="FFFEF6"/>
              </a:clrFrom>
              <a:clrTo>
                <a:srgbClr val="FFFEF6">
                  <a:alpha val="0"/>
                </a:srgbClr>
              </a:clrTo>
            </a:clrChange>
            <a:extLst>
              <a:ext uri="{28A0092B-C50C-407E-A947-70E740481C1C}">
                <a14:useLocalDpi xmlns:a14="http://schemas.microsoft.com/office/drawing/2010/main" val="0"/>
              </a:ext>
            </a:extLst>
          </a:blip>
          <a:stretch>
            <a:fillRect/>
          </a:stretch>
        </p:blipFill>
        <p:spPr>
          <a:xfrm>
            <a:off x="6493476" y="1887282"/>
            <a:ext cx="6670655" cy="4090715"/>
          </a:xfrm>
        </p:spPr>
      </p:pic>
      <p:sp>
        <p:nvSpPr>
          <p:cNvPr id="7" name="TextBox 6"/>
          <p:cNvSpPr txBox="1"/>
          <p:nvPr/>
        </p:nvSpPr>
        <p:spPr>
          <a:xfrm>
            <a:off x="1336595" y="1993150"/>
            <a:ext cx="4544509" cy="3652282"/>
          </a:xfrm>
          <a:prstGeom prst="rect">
            <a:avLst/>
          </a:prstGeom>
          <a:noFill/>
        </p:spPr>
        <p:txBody>
          <a:bodyPr wrap="square" rtlCol="0">
            <a:spAutoFit/>
          </a:bodyPr>
          <a:lstStyle/>
          <a:p>
            <a:r>
              <a:rPr lang="en-US" dirty="0" err="1" smtClean="0"/>
              <a:t>DBaaS</a:t>
            </a:r>
            <a:r>
              <a:rPr lang="en-US" dirty="0" smtClean="0"/>
              <a:t> offers the following benefits: </a:t>
            </a:r>
          </a:p>
          <a:p>
            <a:pPr marL="342900" indent="-342900">
              <a:spcBef>
                <a:spcPts val="1000"/>
              </a:spcBef>
              <a:buClr>
                <a:schemeClr val="accent1"/>
              </a:buClr>
              <a:buFont typeface="Wingdings 3" charset="2"/>
              <a:buChar char=""/>
            </a:pPr>
            <a:r>
              <a:rPr lang="en-US" dirty="0">
                <a:solidFill>
                  <a:schemeClr val="tx1">
                    <a:lumMod val="75000"/>
                    <a:lumOff val="25000"/>
                  </a:schemeClr>
                </a:solidFill>
              </a:rPr>
              <a:t>Flexible and Scalable</a:t>
            </a:r>
          </a:p>
          <a:p>
            <a:pPr marL="342900" indent="-342900">
              <a:spcBef>
                <a:spcPts val="1000"/>
              </a:spcBef>
              <a:buClr>
                <a:schemeClr val="accent1"/>
              </a:buClr>
              <a:buFont typeface="Wingdings 3" charset="2"/>
              <a:buChar char=""/>
            </a:pPr>
            <a:r>
              <a:rPr lang="en-US" dirty="0" smtClean="0">
                <a:solidFill>
                  <a:schemeClr val="tx1">
                    <a:lumMod val="75000"/>
                    <a:lumOff val="25000"/>
                  </a:schemeClr>
                </a:solidFill>
              </a:rPr>
              <a:t>Service </a:t>
            </a:r>
            <a:r>
              <a:rPr lang="en-US" dirty="0">
                <a:solidFill>
                  <a:schemeClr val="tx1">
                    <a:lumMod val="75000"/>
                    <a:lumOff val="25000"/>
                  </a:schemeClr>
                </a:solidFill>
              </a:rPr>
              <a:t>availability to any customer on demand</a:t>
            </a:r>
          </a:p>
          <a:p>
            <a:pPr marL="342900" indent="-342900">
              <a:spcBef>
                <a:spcPts val="1000"/>
              </a:spcBef>
              <a:buClr>
                <a:schemeClr val="accent1"/>
              </a:buClr>
              <a:buFont typeface="Wingdings 3" charset="2"/>
              <a:buChar char=""/>
            </a:pPr>
            <a:r>
              <a:rPr lang="en-US" dirty="0" smtClean="0">
                <a:solidFill>
                  <a:schemeClr val="tx1">
                    <a:lumMod val="75000"/>
                    <a:lumOff val="25000"/>
                  </a:schemeClr>
                </a:solidFill>
              </a:rPr>
              <a:t>One-time </a:t>
            </a:r>
            <a:r>
              <a:rPr lang="en-US" dirty="0">
                <a:solidFill>
                  <a:schemeClr val="tx1">
                    <a:lumMod val="75000"/>
                    <a:lumOff val="25000"/>
                  </a:schemeClr>
                </a:solidFill>
              </a:rPr>
              <a:t>payment for the service based on the usage without the need of any long-term contract</a:t>
            </a:r>
          </a:p>
          <a:p>
            <a:pPr marL="342900" indent="-342900">
              <a:spcBef>
                <a:spcPts val="1000"/>
              </a:spcBef>
              <a:buClr>
                <a:schemeClr val="accent1"/>
              </a:buClr>
              <a:buFont typeface="Wingdings 3" charset="2"/>
              <a:buChar char=""/>
            </a:pPr>
            <a:r>
              <a:rPr lang="en-US" dirty="0" smtClean="0">
                <a:solidFill>
                  <a:schemeClr val="tx1">
                    <a:lumMod val="75000"/>
                    <a:lumOff val="25000"/>
                  </a:schemeClr>
                </a:solidFill>
              </a:rPr>
              <a:t>Complete </a:t>
            </a:r>
            <a:r>
              <a:rPr lang="en-US" dirty="0">
                <a:solidFill>
                  <a:schemeClr val="tx1">
                    <a:lumMod val="75000"/>
                    <a:lumOff val="25000"/>
                  </a:schemeClr>
                </a:solidFill>
              </a:rPr>
              <a:t>responsibility lies with the Cloud Service Provider (CSP)</a:t>
            </a:r>
          </a:p>
          <a:p>
            <a:endParaRPr lang="en-US" dirty="0"/>
          </a:p>
          <a:p>
            <a:pPr marL="285750" indent="-285750">
              <a:buFont typeface="Arial" panose="020B0604020202020204" pitchFamily="34" charset="0"/>
              <a:buChar char="•"/>
            </a:pP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2016378732"/>
      </p:ext>
    </p:extLst>
  </p:cSld>
  <p:clrMapOvr>
    <a:masterClrMapping/>
  </p:clrMapOvr>
  <mc:AlternateContent xmlns:mc="http://schemas.openxmlformats.org/markup-compatibility/2006">
    <mc:Choice xmlns:p14="http://schemas.microsoft.com/office/powerpoint/2010/main" Requires="p14">
      <p:transition spd="slow" p14:dur="2000" advTm="60818"/>
    </mc:Choice>
    <mc:Fallback>
      <p:transition spd="slow" advTm="608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Cloud Key Management System</a:t>
            </a:r>
            <a:endParaRPr lang="en-US" dirty="0"/>
          </a:p>
        </p:txBody>
      </p:sp>
      <p:sp>
        <p:nvSpPr>
          <p:cNvPr id="3" name="Content Placeholder 2"/>
          <p:cNvSpPr>
            <a:spLocks noGrp="1"/>
          </p:cNvSpPr>
          <p:nvPr>
            <p:ph idx="1"/>
          </p:nvPr>
        </p:nvSpPr>
        <p:spPr/>
        <p:txBody>
          <a:bodyPr/>
          <a:lstStyle/>
          <a:p>
            <a:r>
              <a:rPr lang="en-US" dirty="0" smtClean="0"/>
              <a:t>Key Management is a complex part of Security system in cloud databases. </a:t>
            </a:r>
          </a:p>
          <a:p>
            <a:r>
              <a:rPr lang="en-US" dirty="0" smtClean="0"/>
              <a:t>Every organization defines its own cryptographic keys</a:t>
            </a:r>
          </a:p>
          <a:p>
            <a:r>
              <a:rPr lang="en-US" dirty="0" smtClean="0"/>
              <a:t>A number of secure keys are used in this process. Two types of KMS exists: </a:t>
            </a:r>
          </a:p>
          <a:p>
            <a:pPr lvl="1"/>
            <a:r>
              <a:rPr lang="en-US" dirty="0" smtClean="0"/>
              <a:t>Remote Key Management System</a:t>
            </a:r>
          </a:p>
          <a:p>
            <a:pPr lvl="1"/>
            <a:r>
              <a:rPr lang="en-US" dirty="0" smtClean="0"/>
              <a:t>Enterprise Key Management Syste</a:t>
            </a:r>
            <a:r>
              <a:rPr lang="en-US" dirty="0"/>
              <a:t>m</a:t>
            </a:r>
            <a:endParaRPr lang="en-US" dirty="0" smtClean="0"/>
          </a:p>
          <a:p>
            <a:pPr marL="57150" indent="0">
              <a:buNone/>
            </a:pPr>
            <a:r>
              <a:rPr lang="en-US" dirty="0" smtClean="0"/>
              <a:t>Various states in key management system are involved in hybrid encryption which help in managing the security system of the cloud databases</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853803548"/>
      </p:ext>
    </p:extLst>
  </p:cSld>
  <p:clrMapOvr>
    <a:masterClrMapping/>
  </p:clrMapOvr>
  <mc:AlternateContent xmlns:mc="http://schemas.openxmlformats.org/markup-compatibility/2006">
    <mc:Choice xmlns:p14="http://schemas.microsoft.com/office/powerpoint/2010/main" Requires="p14">
      <p:transition spd="slow" p14:dur="2000" advTm="54506"/>
    </mc:Choice>
    <mc:Fallback>
      <p:transition spd="slow" advTm="545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68909" y="482008"/>
            <a:ext cx="8911687" cy="1280890"/>
          </a:xfrm>
        </p:spPr>
        <p:txBody>
          <a:bodyPr/>
          <a:lstStyle/>
          <a:p>
            <a:r>
              <a:rPr lang="en-US" dirty="0" smtClean="0"/>
              <a:t>States in Key Management System </a:t>
            </a:r>
            <a:endParaRPr lang="en-US" dirty="0"/>
          </a:p>
        </p:txBody>
      </p:sp>
      <p:pic>
        <p:nvPicPr>
          <p:cNvPr id="4" name="Content Placeholder 3"/>
          <p:cNvPicPr>
            <a:picLocks noGrp="1" noChangeAspect="1"/>
          </p:cNvPicPr>
          <p:nvPr>
            <p:ph idx="1"/>
          </p:nvPr>
        </p:nvPicPr>
        <p:blipFill>
          <a:blip r:embed="rId4">
            <a:clrChange>
              <a:clrFrom>
                <a:srgbClr val="FFFEF6"/>
              </a:clrFrom>
              <a:clrTo>
                <a:srgbClr val="FFFEF6">
                  <a:alpha val="0"/>
                </a:srgbClr>
              </a:clrTo>
            </a:clrChange>
            <a:extLst>
              <a:ext uri="{28A0092B-C50C-407E-A947-70E740481C1C}">
                <a14:useLocalDpi xmlns:a14="http://schemas.microsoft.com/office/drawing/2010/main" val="0"/>
              </a:ext>
            </a:extLst>
          </a:blip>
          <a:stretch>
            <a:fillRect/>
          </a:stretch>
        </p:blipFill>
        <p:spPr>
          <a:xfrm>
            <a:off x="5307614" y="1762898"/>
            <a:ext cx="6481120" cy="4795968"/>
          </a:xfrm>
        </p:spPr>
      </p:pic>
      <p:sp>
        <p:nvSpPr>
          <p:cNvPr id="3" name="TextBox 2"/>
          <p:cNvSpPr txBox="1"/>
          <p:nvPr/>
        </p:nvSpPr>
        <p:spPr>
          <a:xfrm>
            <a:off x="1291281" y="2075935"/>
            <a:ext cx="3805881" cy="3919022"/>
          </a:xfrm>
          <a:prstGeom prst="rect">
            <a:avLst/>
          </a:prstGeom>
          <a:noFill/>
        </p:spPr>
        <p:txBody>
          <a:bodyPr wrap="square" rtlCol="0">
            <a:spAutoFit/>
          </a:bodyPr>
          <a:lstStyle/>
          <a:p>
            <a:r>
              <a:rPr lang="en-US" dirty="0" smtClean="0"/>
              <a:t>Various key management states include: </a:t>
            </a:r>
          </a:p>
          <a:p>
            <a:pPr marL="742950" lvl="1" indent="-285750">
              <a:spcBef>
                <a:spcPts val="1000"/>
              </a:spcBef>
              <a:buClr>
                <a:schemeClr val="accent1"/>
              </a:buClr>
              <a:buFont typeface="Wingdings 3" charset="2"/>
              <a:buChar char=""/>
            </a:pPr>
            <a:r>
              <a:rPr lang="en-US" sz="1600" dirty="0">
                <a:solidFill>
                  <a:schemeClr val="tx1">
                    <a:lumMod val="75000"/>
                    <a:lumOff val="25000"/>
                  </a:schemeClr>
                </a:solidFill>
              </a:rPr>
              <a:t>Generation</a:t>
            </a:r>
          </a:p>
          <a:p>
            <a:pPr marL="742950" lvl="1" indent="-285750">
              <a:spcBef>
                <a:spcPts val="1000"/>
              </a:spcBef>
              <a:buClr>
                <a:schemeClr val="accent1"/>
              </a:buClr>
              <a:buFont typeface="Wingdings 3" charset="2"/>
              <a:buChar char=""/>
            </a:pPr>
            <a:r>
              <a:rPr lang="en-US" sz="1600" dirty="0">
                <a:solidFill>
                  <a:schemeClr val="tx1">
                    <a:lumMod val="75000"/>
                    <a:lumOff val="25000"/>
                  </a:schemeClr>
                </a:solidFill>
              </a:rPr>
              <a:t>Activation</a:t>
            </a:r>
          </a:p>
          <a:p>
            <a:pPr marL="742950" lvl="1" indent="-285750">
              <a:spcBef>
                <a:spcPts val="1000"/>
              </a:spcBef>
              <a:buClr>
                <a:schemeClr val="accent1"/>
              </a:buClr>
              <a:buFont typeface="Wingdings 3" charset="2"/>
              <a:buChar char=""/>
            </a:pPr>
            <a:r>
              <a:rPr lang="en-US" sz="1600" dirty="0">
                <a:solidFill>
                  <a:schemeClr val="tx1">
                    <a:lumMod val="75000"/>
                    <a:lumOff val="25000"/>
                  </a:schemeClr>
                </a:solidFill>
              </a:rPr>
              <a:t>Deactivation</a:t>
            </a:r>
          </a:p>
          <a:p>
            <a:pPr marL="742950" lvl="1" indent="-285750">
              <a:spcBef>
                <a:spcPts val="1000"/>
              </a:spcBef>
              <a:buClr>
                <a:schemeClr val="accent1"/>
              </a:buClr>
              <a:buFont typeface="Wingdings 3" charset="2"/>
              <a:buChar char=""/>
            </a:pPr>
            <a:r>
              <a:rPr lang="en-US" sz="1600" dirty="0">
                <a:solidFill>
                  <a:schemeClr val="tx1">
                    <a:lumMod val="75000"/>
                    <a:lumOff val="25000"/>
                  </a:schemeClr>
                </a:solidFill>
              </a:rPr>
              <a:t>Suspension</a:t>
            </a:r>
          </a:p>
          <a:p>
            <a:pPr marL="742950" lvl="1" indent="-285750">
              <a:spcBef>
                <a:spcPts val="1000"/>
              </a:spcBef>
              <a:buClr>
                <a:schemeClr val="accent1"/>
              </a:buClr>
              <a:buFont typeface="Wingdings 3" charset="2"/>
              <a:buChar char=""/>
            </a:pPr>
            <a:r>
              <a:rPr lang="en-US" sz="1600" dirty="0">
                <a:solidFill>
                  <a:schemeClr val="tx1">
                    <a:lumMod val="75000"/>
                    <a:lumOff val="25000"/>
                  </a:schemeClr>
                </a:solidFill>
              </a:rPr>
              <a:t>Revocation</a:t>
            </a:r>
          </a:p>
          <a:p>
            <a:pPr marL="742950" lvl="1" indent="-285750">
              <a:spcBef>
                <a:spcPts val="1000"/>
              </a:spcBef>
              <a:buClr>
                <a:schemeClr val="accent1"/>
              </a:buClr>
              <a:buFont typeface="Wingdings 3" charset="2"/>
              <a:buChar char=""/>
            </a:pPr>
            <a:r>
              <a:rPr lang="en-US" sz="1600" dirty="0">
                <a:solidFill>
                  <a:schemeClr val="tx1">
                    <a:lumMod val="75000"/>
                    <a:lumOff val="25000"/>
                  </a:schemeClr>
                </a:solidFill>
              </a:rPr>
              <a:t>Archival </a:t>
            </a:r>
          </a:p>
          <a:p>
            <a:pPr marL="742950" lvl="1" indent="-285750">
              <a:spcBef>
                <a:spcPts val="1000"/>
              </a:spcBef>
              <a:buClr>
                <a:schemeClr val="accent1"/>
              </a:buClr>
              <a:buFont typeface="Wingdings 3" charset="2"/>
              <a:buChar char=""/>
            </a:pPr>
            <a:r>
              <a:rPr lang="en-US" sz="1600" dirty="0">
                <a:solidFill>
                  <a:schemeClr val="tx1">
                    <a:lumMod val="75000"/>
                    <a:lumOff val="25000"/>
                  </a:schemeClr>
                </a:solidFill>
              </a:rPr>
              <a:t>Expiration</a:t>
            </a:r>
          </a:p>
          <a:p>
            <a:pPr marL="742950" lvl="1" indent="-285750">
              <a:spcBef>
                <a:spcPts val="1000"/>
              </a:spcBef>
              <a:buClr>
                <a:schemeClr val="accent1"/>
              </a:buClr>
              <a:buFont typeface="Wingdings 3" charset="2"/>
              <a:buChar char=""/>
            </a:pPr>
            <a:r>
              <a:rPr lang="en-US" sz="1600" dirty="0">
                <a:solidFill>
                  <a:schemeClr val="tx1">
                    <a:lumMod val="75000"/>
                    <a:lumOff val="25000"/>
                  </a:schemeClr>
                </a:solidFill>
              </a:rPr>
              <a:t>Destruction</a:t>
            </a:r>
          </a:p>
          <a:p>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2372864531"/>
      </p:ext>
    </p:extLst>
  </p:cSld>
  <p:clrMapOvr>
    <a:masterClrMapping/>
  </p:clrMapOvr>
  <mc:AlternateContent xmlns:mc="http://schemas.openxmlformats.org/markup-compatibility/2006">
    <mc:Choice xmlns:p14="http://schemas.microsoft.com/office/powerpoint/2010/main" Requires="p14">
      <p:transition spd="slow" p14:dur="2000" advTm="68523"/>
    </mc:Choice>
    <mc:Fallback>
      <p:transition spd="slow" advTm="685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1009" y="611753"/>
            <a:ext cx="9607378" cy="735133"/>
          </a:xfrm>
        </p:spPr>
        <p:txBody>
          <a:bodyPr/>
          <a:lstStyle/>
          <a:p>
            <a:r>
              <a:rPr lang="en-US" dirty="0" smtClean="0"/>
              <a:t>Cloud Hybrid Cryptographic Mechanisms</a:t>
            </a:r>
            <a:endParaRPr lang="en-US" dirty="0"/>
          </a:p>
        </p:txBody>
      </p:sp>
      <p:sp>
        <p:nvSpPr>
          <p:cNvPr id="3" name="Content Placeholder 2"/>
          <p:cNvSpPr>
            <a:spLocks noGrp="1"/>
          </p:cNvSpPr>
          <p:nvPr>
            <p:ph idx="1"/>
          </p:nvPr>
        </p:nvSpPr>
        <p:spPr>
          <a:xfrm>
            <a:off x="1901009" y="1557982"/>
            <a:ext cx="8915400" cy="794951"/>
          </a:xfrm>
        </p:spPr>
        <p:txBody>
          <a:bodyPr/>
          <a:lstStyle/>
          <a:p>
            <a:r>
              <a:rPr lang="en-US" dirty="0" smtClean="0"/>
              <a:t>Cloud databases have a number of cryptographic mechanisms. These mechanisms combine together to form hybrid encryption. </a:t>
            </a:r>
            <a:endParaRPr lang="en-US" dirty="0"/>
          </a:p>
        </p:txBody>
      </p:sp>
      <p:pic>
        <p:nvPicPr>
          <p:cNvPr id="5" name="Picture 4"/>
          <p:cNvPicPr>
            <a:picLocks noChangeAspect="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585129" y="2223187"/>
            <a:ext cx="7096390" cy="4330001"/>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4199494249"/>
      </p:ext>
    </p:extLst>
  </p:cSld>
  <p:clrMapOvr>
    <a:masterClrMapping/>
  </p:clrMapOvr>
  <mc:AlternateContent xmlns:mc="http://schemas.openxmlformats.org/markup-compatibility/2006">
    <mc:Choice xmlns:p14="http://schemas.microsoft.com/office/powerpoint/2010/main" Requires="p14">
      <p:transition spd="slow" p14:dur="2000" advTm="62103"/>
    </mc:Choice>
    <mc:Fallback>
      <p:transition spd="slow" advTm="621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12556" y="500542"/>
            <a:ext cx="9681519" cy="994626"/>
          </a:xfrm>
        </p:spPr>
        <p:txBody>
          <a:bodyPr>
            <a:normAutofit fontScale="90000"/>
          </a:bodyPr>
          <a:lstStyle/>
          <a:p>
            <a:r>
              <a:rPr lang="en-US" dirty="0" smtClean="0"/>
              <a:t>Cloud Hybrid Cryptographic Mechanisms (Contd.)</a:t>
            </a:r>
            <a:endParaRPr lang="en-US" dirty="0"/>
          </a:p>
        </p:txBody>
      </p:sp>
      <p:sp>
        <p:nvSpPr>
          <p:cNvPr id="6" name="Flowchart: Punched Tape 5"/>
          <p:cNvSpPr/>
          <p:nvPr/>
        </p:nvSpPr>
        <p:spPr>
          <a:xfrm>
            <a:off x="1933830" y="1717590"/>
            <a:ext cx="3657599" cy="2428103"/>
          </a:xfrm>
          <a:prstGeom prst="flowChartPunchedTape">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rPr>
              <a:t>RSA</a:t>
            </a:r>
            <a:r>
              <a:rPr lang="en-US" dirty="0">
                <a:solidFill>
                  <a:schemeClr val="tx1"/>
                </a:solidFill>
              </a:rPr>
              <a:t> – An asymmetric algorithm that is commonly called </a:t>
            </a:r>
            <a:r>
              <a:rPr lang="en-US" dirty="0" err="1">
                <a:solidFill>
                  <a:schemeClr val="tx1"/>
                </a:solidFill>
              </a:rPr>
              <a:t>Rivest</a:t>
            </a:r>
            <a:r>
              <a:rPr lang="en-US" dirty="0">
                <a:solidFill>
                  <a:schemeClr val="tx1"/>
                </a:solidFill>
              </a:rPr>
              <a:t>, Shamir, </a:t>
            </a:r>
            <a:r>
              <a:rPr lang="en-US" dirty="0" err="1">
                <a:solidFill>
                  <a:schemeClr val="tx1"/>
                </a:solidFill>
              </a:rPr>
              <a:t>Adleman</a:t>
            </a:r>
            <a:r>
              <a:rPr lang="en-US" dirty="0">
                <a:solidFill>
                  <a:schemeClr val="tx1"/>
                </a:solidFill>
              </a:rPr>
              <a:t>.  A commonly known public-key cryptographic mechanism. </a:t>
            </a:r>
          </a:p>
        </p:txBody>
      </p:sp>
      <p:sp>
        <p:nvSpPr>
          <p:cNvPr id="7" name="Flowchart: Punched Tape 6"/>
          <p:cNvSpPr/>
          <p:nvPr/>
        </p:nvSpPr>
        <p:spPr>
          <a:xfrm>
            <a:off x="6349311" y="1235677"/>
            <a:ext cx="5364894" cy="3132438"/>
          </a:xfrm>
          <a:prstGeom prst="flowChartPunchedTape">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smtClean="0">
                <a:solidFill>
                  <a:schemeClr val="tx1"/>
                </a:solidFill>
              </a:rPr>
              <a:t>Triple DES (3DES)</a:t>
            </a:r>
            <a:r>
              <a:rPr lang="en-US" dirty="0" smtClean="0">
                <a:solidFill>
                  <a:schemeClr val="tx1"/>
                </a:solidFill>
              </a:rPr>
              <a:t> </a:t>
            </a:r>
            <a:r>
              <a:rPr lang="en-US" dirty="0">
                <a:solidFill>
                  <a:schemeClr val="tx1"/>
                </a:solidFill>
              </a:rPr>
              <a:t>– </a:t>
            </a:r>
            <a:r>
              <a:rPr lang="en-US" dirty="0" smtClean="0">
                <a:solidFill>
                  <a:schemeClr val="tx1"/>
                </a:solidFill>
              </a:rPr>
              <a:t>An encryption algorithm that encrypts data three times and hence the name. This mechanism uses different keys that ma</a:t>
            </a:r>
            <a:r>
              <a:rPr lang="en-US" dirty="0">
                <a:solidFill>
                  <a:schemeClr val="tx1"/>
                </a:solidFill>
              </a:rPr>
              <a:t>y be unique or identical. 3DES works in a way that it breaks the user-provided key into three </a:t>
            </a:r>
            <a:r>
              <a:rPr lang="en-US" dirty="0" smtClean="0">
                <a:solidFill>
                  <a:schemeClr val="tx1"/>
                </a:solidFill>
              </a:rPr>
              <a:t>sub keys, </a:t>
            </a:r>
            <a:r>
              <a:rPr lang="en-US" dirty="0">
                <a:solidFill>
                  <a:schemeClr val="tx1"/>
                </a:solidFill>
              </a:rPr>
              <a:t>and then fills the keys in a way so that they are 64-bit long</a:t>
            </a:r>
          </a:p>
        </p:txBody>
      </p:sp>
      <p:sp>
        <p:nvSpPr>
          <p:cNvPr id="8" name="Flowchart: Punched Tape 7"/>
          <p:cNvSpPr/>
          <p:nvPr/>
        </p:nvSpPr>
        <p:spPr>
          <a:xfrm>
            <a:off x="2734960" y="4286472"/>
            <a:ext cx="4469029" cy="2428103"/>
          </a:xfrm>
          <a:prstGeom prst="flowChartPunchedTape">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smtClean="0">
                <a:solidFill>
                  <a:schemeClr val="tx1"/>
                </a:solidFill>
              </a:rPr>
              <a:t>Random Number Generator </a:t>
            </a:r>
            <a:r>
              <a:rPr lang="en-US" dirty="0" smtClean="0">
                <a:solidFill>
                  <a:schemeClr val="tx1"/>
                </a:solidFill>
              </a:rPr>
              <a:t>– Random number are generated for the purpose of creation of random keys. They are generated using random keys. </a:t>
            </a:r>
            <a:endParaRPr lang="en-US" dirty="0">
              <a:solidFill>
                <a:schemeClr val="tx1"/>
              </a:solidFill>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4075806571"/>
      </p:ext>
    </p:extLst>
  </p:cSld>
  <p:clrMapOvr>
    <a:masterClrMapping/>
  </p:clrMapOvr>
  <mc:AlternateContent xmlns:mc="http://schemas.openxmlformats.org/markup-compatibility/2006">
    <mc:Choice xmlns:p14="http://schemas.microsoft.com/office/powerpoint/2010/main" Requires="p14">
      <p:transition spd="slow" p14:dur="2000" advTm="95389"/>
    </mc:Choice>
    <mc:Fallback>
      <p:transition spd="slow" advTm="953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49282" y="444496"/>
            <a:ext cx="8911687" cy="578761"/>
          </a:xfrm>
        </p:spPr>
        <p:txBody>
          <a:bodyPr>
            <a:normAutofit fontScale="90000"/>
          </a:bodyPr>
          <a:lstStyle/>
          <a:p>
            <a:r>
              <a:rPr lang="en-US" dirty="0" smtClean="0"/>
              <a:t>Hybrid Encryption Mechanism</a:t>
            </a:r>
            <a:endParaRPr lang="en-US" dirty="0"/>
          </a:p>
        </p:txBody>
      </p:sp>
      <p:pic>
        <p:nvPicPr>
          <p:cNvPr id="4" name="Content Placeholder 3"/>
          <p:cNvPicPr>
            <a:picLocks noGrp="1" noChangeAspect="1"/>
          </p:cNvPicPr>
          <p:nvPr>
            <p:ph idx="1"/>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126186" y="1459203"/>
            <a:ext cx="3471392" cy="4145927"/>
          </a:xfrm>
        </p:spPr>
      </p:pic>
      <p:sp>
        <p:nvSpPr>
          <p:cNvPr id="5" name="Rectangle 4"/>
          <p:cNvSpPr/>
          <p:nvPr/>
        </p:nvSpPr>
        <p:spPr>
          <a:xfrm>
            <a:off x="1361303" y="1312353"/>
            <a:ext cx="6079083" cy="4483279"/>
          </a:xfrm>
          <a:prstGeom prst="rect">
            <a:avLst/>
          </a:prstGeom>
        </p:spPr>
        <p:txBody>
          <a:bodyPr wrap="square">
            <a:spAutoFit/>
          </a:bodyPr>
          <a:lstStyle/>
          <a:p>
            <a:pPr marL="342900" indent="-342900">
              <a:lnSpc>
                <a:spcPct val="200000"/>
              </a:lnSpc>
              <a:spcBef>
                <a:spcPts val="1000"/>
              </a:spcBef>
              <a:buClr>
                <a:schemeClr val="accent1"/>
              </a:buClr>
              <a:buFont typeface="Wingdings 3" charset="2"/>
              <a:buChar char=""/>
            </a:pPr>
            <a:r>
              <a:rPr lang="en-US" dirty="0">
                <a:solidFill>
                  <a:schemeClr val="tx1">
                    <a:lumMod val="75000"/>
                    <a:lumOff val="25000"/>
                  </a:schemeClr>
                </a:solidFill>
              </a:rPr>
              <a:t>Blowfish is a symmetric block algorithm and </a:t>
            </a:r>
            <a:r>
              <a:rPr lang="en-US" dirty="0" smtClean="0">
                <a:solidFill>
                  <a:schemeClr val="tx1">
                    <a:lumMod val="75000"/>
                    <a:lumOff val="25000"/>
                  </a:schemeClr>
                </a:solidFill>
              </a:rPr>
              <a:t>has </a:t>
            </a:r>
            <a:r>
              <a:rPr lang="en-US" dirty="0">
                <a:solidFill>
                  <a:schemeClr val="tx1">
                    <a:lumMod val="75000"/>
                    <a:lumOff val="25000"/>
                  </a:schemeClr>
                </a:solidFill>
              </a:rPr>
              <a:t>three main components:  </a:t>
            </a:r>
          </a:p>
          <a:p>
            <a:pPr marL="800100" lvl="1" indent="-342900">
              <a:lnSpc>
                <a:spcPct val="200000"/>
              </a:lnSpc>
              <a:spcBef>
                <a:spcPts val="1000"/>
              </a:spcBef>
              <a:buClr>
                <a:schemeClr val="accent1"/>
              </a:buClr>
              <a:buFont typeface="Wingdings 3" charset="2"/>
              <a:buChar char=""/>
            </a:pPr>
            <a:r>
              <a:rPr lang="en-US" dirty="0" err="1" smtClean="0">
                <a:solidFill>
                  <a:schemeClr val="tx1">
                    <a:lumMod val="75000"/>
                    <a:lumOff val="25000"/>
                  </a:schemeClr>
                </a:solidFill>
              </a:rPr>
              <a:t>Fiestal</a:t>
            </a:r>
            <a:r>
              <a:rPr lang="en-US" dirty="0" smtClean="0">
                <a:solidFill>
                  <a:schemeClr val="tx1">
                    <a:lumMod val="75000"/>
                    <a:lumOff val="25000"/>
                  </a:schemeClr>
                </a:solidFill>
              </a:rPr>
              <a:t> </a:t>
            </a:r>
            <a:r>
              <a:rPr lang="en-US" dirty="0">
                <a:solidFill>
                  <a:schemeClr val="tx1">
                    <a:lumMod val="75000"/>
                    <a:lumOff val="25000"/>
                  </a:schemeClr>
                </a:solidFill>
              </a:rPr>
              <a:t>Network</a:t>
            </a:r>
          </a:p>
          <a:p>
            <a:pPr marL="800100" lvl="1" indent="-342900">
              <a:lnSpc>
                <a:spcPct val="200000"/>
              </a:lnSpc>
              <a:spcBef>
                <a:spcPts val="1000"/>
              </a:spcBef>
              <a:buClr>
                <a:schemeClr val="accent1"/>
              </a:buClr>
              <a:buFont typeface="Wingdings 3" charset="2"/>
              <a:buChar char=""/>
            </a:pPr>
            <a:r>
              <a:rPr lang="en-US" dirty="0">
                <a:solidFill>
                  <a:schemeClr val="tx1">
                    <a:lumMod val="75000"/>
                    <a:lumOff val="25000"/>
                  </a:schemeClr>
                </a:solidFill>
              </a:rPr>
              <a:t>16 rounds of iterative encryption</a:t>
            </a:r>
          </a:p>
          <a:p>
            <a:pPr marL="800100" lvl="1" indent="-342900">
              <a:lnSpc>
                <a:spcPct val="200000"/>
              </a:lnSpc>
              <a:spcBef>
                <a:spcPts val="1000"/>
              </a:spcBef>
              <a:buClr>
                <a:schemeClr val="accent1"/>
              </a:buClr>
              <a:buFont typeface="Wingdings 3" charset="2"/>
              <a:buChar char=""/>
            </a:pPr>
            <a:r>
              <a:rPr lang="en-US" dirty="0">
                <a:solidFill>
                  <a:schemeClr val="tx1">
                    <a:lumMod val="75000"/>
                    <a:lumOff val="25000"/>
                  </a:schemeClr>
                </a:solidFill>
              </a:rPr>
              <a:t>Decryption Functional </a:t>
            </a:r>
            <a:r>
              <a:rPr lang="en-US" dirty="0" smtClean="0">
                <a:solidFill>
                  <a:schemeClr val="tx1">
                    <a:lumMod val="75000"/>
                    <a:lumOff val="25000"/>
                  </a:schemeClr>
                </a:solidFill>
              </a:rPr>
              <a:t>design</a:t>
            </a:r>
            <a:endParaRPr lang="en-US" dirty="0">
              <a:solidFill>
                <a:schemeClr val="tx1">
                  <a:lumMod val="75000"/>
                  <a:lumOff val="25000"/>
                </a:schemeClr>
              </a:solidFill>
            </a:endParaRPr>
          </a:p>
          <a:p>
            <a:pPr marL="342900" indent="-342900">
              <a:lnSpc>
                <a:spcPct val="200000"/>
              </a:lnSpc>
              <a:spcBef>
                <a:spcPts val="1000"/>
              </a:spcBef>
              <a:buClr>
                <a:schemeClr val="accent1"/>
              </a:buClr>
              <a:buFont typeface="Wingdings 3" charset="2"/>
              <a:buChar char=""/>
            </a:pPr>
            <a:r>
              <a:rPr lang="en-US" dirty="0" smtClean="0">
                <a:solidFill>
                  <a:schemeClr val="tx1">
                    <a:lumMod val="75000"/>
                    <a:lumOff val="25000"/>
                  </a:schemeClr>
                </a:solidFill>
              </a:rPr>
              <a:t>This algorithm is a hybrid one and uses a combination of RSA and SRNN algorithms.</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2990663185"/>
      </p:ext>
    </p:extLst>
  </p:cSld>
  <p:clrMapOvr>
    <a:masterClrMapping/>
  </p:clrMapOvr>
  <mc:AlternateContent xmlns:mc="http://schemas.openxmlformats.org/markup-compatibility/2006">
    <mc:Choice xmlns:p14="http://schemas.microsoft.com/office/powerpoint/2010/main" Requires="p14">
      <p:transition spd="slow" p14:dur="2000" advTm="101553"/>
    </mc:Choice>
    <mc:Fallback>
      <p:transition spd="slow" advTm="101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1099</TotalTime>
  <Words>638</Words>
  <Application>Microsoft Office PowerPoint</Application>
  <PresentationFormat>Widescreen</PresentationFormat>
  <Paragraphs>64</Paragraphs>
  <Slides>16</Slides>
  <Notes>2</Notes>
  <HiddenSlides>0</HiddenSlides>
  <MMClips>16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Century Gothic</vt:lpstr>
      <vt:lpstr>Wingdings 3</vt:lpstr>
      <vt:lpstr>Wisp</vt:lpstr>
      <vt:lpstr>Hybrid Encryption for Cloud Database Security</vt:lpstr>
      <vt:lpstr>Database Security</vt:lpstr>
      <vt:lpstr>Threats to Cloud Database Security</vt:lpstr>
      <vt:lpstr>Delivering Cloud Database as a Service (DBaaS)</vt:lpstr>
      <vt:lpstr>Cloud Key Management System</vt:lpstr>
      <vt:lpstr>States in Key Management System </vt:lpstr>
      <vt:lpstr>Cloud Hybrid Cryptographic Mechanisms</vt:lpstr>
      <vt:lpstr>Cloud Hybrid Cryptographic Mechanisms (Contd.)</vt:lpstr>
      <vt:lpstr>Hybrid Encryption Mechanism</vt:lpstr>
      <vt:lpstr>Hybrid Encryption Mechanisms (Contd.)</vt:lpstr>
      <vt:lpstr>Hybrid Encryption Phases</vt:lpstr>
      <vt:lpstr>Hybrid Encryption Phases</vt:lpstr>
      <vt:lpstr>Hybrid Encryption Phases (Contd.)</vt:lpstr>
      <vt:lpstr>Hybrid Encryption Phases (Contd.)</vt:lpstr>
      <vt:lpstr>Future Enhancements</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Hybrid Encryption for Cloud Database Security</dc:title>
  <dc:creator>Liny Oommen</dc:creator>
  <cp:lastModifiedBy>Liny Oommen</cp:lastModifiedBy>
  <cp:revision>121</cp:revision>
  <dcterms:created xsi:type="dcterms:W3CDTF">2015-11-02T17:00:36Z</dcterms:created>
  <dcterms:modified xsi:type="dcterms:W3CDTF">2015-11-11T05:01:22Z</dcterms:modified>
</cp:coreProperties>
</file>

<file path=docProps/thumbnail.jpeg>
</file>